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5" r:id="rId7"/>
    <p:sldId id="260" r:id="rId8"/>
    <p:sldId id="261" r:id="rId9"/>
    <p:sldId id="262" r:id="rId10"/>
    <p:sldId id="267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F6D2-2197-410A-9E40-75EE330DFE08}" type="datetimeFigureOut">
              <a:rPr lang="sk-SK" smtClean="0"/>
              <a:pPr/>
              <a:t>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A3C4-9EA5-419D-8921-C6BBB6BCF2B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mpinmygarden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freeimag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zv.sk/cestovanie_a_konzularne_info/oznamy_a_upozornenia_pred_cestovanim" TargetMode="External"/><Relationship Id="rId5" Type="http://schemas.openxmlformats.org/officeDocument/2006/relationships/hyperlink" Target="https://www.google.sk/search?q=cit%C3%A1ty+o+cestovan%C3%AD&amp;source=lnms&amp;tbm=isch&amp;sa=X&amp;ved=0ahUKEwivgejW0ZXfAhWIWiwKHbOBBOsQ_AUIDigB&amp;biw=1517&amp;bih=641" TargetMode="External"/><Relationship Id="rId4" Type="http://schemas.openxmlformats.org/officeDocument/2006/relationships/hyperlink" Target="https://www.couchsurfing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131840" y="38610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Zvolen</a:t>
            </a:r>
            <a:endParaRPr lang="sk-SK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Odporúčané destinácie z ministerstva  </a:t>
            </a:r>
            <a:endParaRPr lang="sk-SK" sz="2800" dirty="0">
              <a:latin typeface="Comic Sans MS" pitchFamily="66" charset="0"/>
            </a:endParaRPr>
          </a:p>
        </p:txBody>
      </p:sp>
      <p:pic>
        <p:nvPicPr>
          <p:cNvPr id="7" name="Obrázok 6" descr="mapa 3.png"/>
          <p:cNvPicPr>
            <a:picLocks noChangeAspect="1"/>
          </p:cNvPicPr>
          <p:nvPr/>
        </p:nvPicPr>
        <p:blipFill>
          <a:blip r:embed="rId2" cstate="print"/>
          <a:srcRect l="-190" t="1463"/>
          <a:stretch>
            <a:fillRect/>
          </a:stretch>
        </p:blipFill>
        <p:spPr>
          <a:xfrm>
            <a:off x="4071934" y="3643314"/>
            <a:ext cx="5072066" cy="3214686"/>
          </a:xfrm>
          <a:prstGeom prst="rect">
            <a:avLst/>
          </a:prstGeom>
        </p:spPr>
      </p:pic>
      <p:pic>
        <p:nvPicPr>
          <p:cNvPr id="9" name="Obrázok 8" descr="mapa 2.png"/>
          <p:cNvPicPr>
            <a:picLocks noChangeAspect="1"/>
          </p:cNvPicPr>
          <p:nvPr/>
        </p:nvPicPr>
        <p:blipFill>
          <a:blip r:embed="rId3" cstate="print"/>
          <a:srcRect r="26583"/>
          <a:stretch>
            <a:fillRect/>
          </a:stretch>
        </p:blipFill>
        <p:spPr>
          <a:xfrm>
            <a:off x="0" y="3714728"/>
            <a:ext cx="4130548" cy="3143272"/>
          </a:xfrm>
          <a:prstGeom prst="rect">
            <a:avLst/>
          </a:prstGeom>
        </p:spPr>
      </p:pic>
      <p:pic>
        <p:nvPicPr>
          <p:cNvPr id="12" name="Obrázok 11" descr="mapa 4.png"/>
          <p:cNvPicPr>
            <a:picLocks noChangeAspect="1"/>
          </p:cNvPicPr>
          <p:nvPr/>
        </p:nvPicPr>
        <p:blipFill>
          <a:blip r:embed="rId4" cstate="print"/>
          <a:srcRect r="31932"/>
          <a:stretch>
            <a:fillRect/>
          </a:stretch>
        </p:blipFill>
        <p:spPr>
          <a:xfrm>
            <a:off x="4572000" y="1000108"/>
            <a:ext cx="4214810" cy="2214578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4929190" y="321468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Európa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715140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Rusko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0" y="3286124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USA, Kanada, Južná Amerika </a:t>
            </a:r>
            <a:endParaRPr lang="sk-SK" dirty="0"/>
          </a:p>
        </p:txBody>
      </p:sp>
      <p:pic>
        <p:nvPicPr>
          <p:cNvPr id="16" name="Obrázok 15" descr="mapa Kanada.png"/>
          <p:cNvPicPr>
            <a:picLocks noChangeAspect="1"/>
          </p:cNvPicPr>
          <p:nvPr/>
        </p:nvPicPr>
        <p:blipFill>
          <a:blip r:embed="rId5" cstate="print"/>
          <a:srcRect r="57031" b="53750"/>
          <a:stretch>
            <a:fillRect/>
          </a:stretch>
        </p:blipFill>
        <p:spPr>
          <a:xfrm>
            <a:off x="0" y="1071546"/>
            <a:ext cx="3714744" cy="22106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dirty="0" smtClean="0">
                <a:latin typeface="Comic Sans MS" pitchFamily="66" charset="0"/>
              </a:rPr>
              <a:t/>
            </a:r>
            <a:br>
              <a:rPr lang="sk-SK" sz="3100" b="1" dirty="0" smtClean="0">
                <a:latin typeface="Comic Sans MS" pitchFamily="66" charset="0"/>
              </a:rPr>
            </a:br>
            <a:r>
              <a:rPr lang="sk-SK" sz="3100" b="1" dirty="0" smtClean="0">
                <a:latin typeface="Comic Sans MS" pitchFamily="66" charset="0"/>
              </a:rPr>
              <a:t>Načo nezabudnúť pred odchodom ?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dirty="0" smtClean="0"/>
              <a:t>Zistiť si informácie o cieľovej destinácii (náboženstvo, mena, zvyky, miestni obyvatelia, kontakt na veľvyslanectvo).</a:t>
            </a:r>
          </a:p>
          <a:p>
            <a:pPr lvl="0"/>
            <a:r>
              <a:rPr lang="sk-SK" dirty="0" smtClean="0"/>
              <a:t>Kópie cestovných dokladov, ktoré máte bezpečne ukryté.</a:t>
            </a:r>
          </a:p>
          <a:p>
            <a:pPr lvl="0"/>
            <a:r>
              <a:rPr lang="sk-SK" dirty="0" smtClean="0"/>
              <a:t>Finančná rezerva, peniaze ukryté na viacerých miestach.  </a:t>
            </a:r>
          </a:p>
          <a:p>
            <a:pPr lvl="0"/>
            <a:r>
              <a:rPr lang="sk-SK" dirty="0" smtClean="0"/>
              <a:t>Nahlásiť sa na Ministerstvo zahraničných vecí a európskych záležitostí Slovenskej republiky.</a:t>
            </a:r>
          </a:p>
          <a:p>
            <a:pPr lvl="0"/>
            <a:r>
              <a:rPr lang="sk-SK" dirty="0" smtClean="0"/>
              <a:t>Pobaliť sa.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3100" b="1" dirty="0" smtClean="0">
                <a:latin typeface="Comic Sans MS" pitchFamily="66" charset="0"/>
              </a:rPr>
              <a:t>Si v zahraničí a potrebuješ pomoc?</a:t>
            </a:r>
            <a:r>
              <a:rPr lang="sk-SK" sz="3100" dirty="0" smtClean="0">
                <a:latin typeface="Comic Sans MS" pitchFamily="66" charset="0"/>
              </a:rPr>
              <a:t/>
            </a:r>
            <a:br>
              <a:rPr lang="sk-SK" sz="3100" dirty="0" smtClean="0">
                <a:latin typeface="Comic Sans MS" pitchFamily="66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643050"/>
            <a:ext cx="2786082" cy="3071834"/>
          </a:xfrm>
        </p:spPr>
        <p:txBody>
          <a:bodyPr>
            <a:normAutofit lnSpcReduction="10000"/>
          </a:bodyPr>
          <a:lstStyle/>
          <a:p>
            <a:pPr lvl="0"/>
            <a:r>
              <a:rPr lang="sk-SK" sz="1800" b="1" dirty="0" smtClean="0"/>
              <a:t>112</a:t>
            </a:r>
            <a:r>
              <a:rPr lang="sk-SK" sz="1800" dirty="0" smtClean="0"/>
              <a:t> je medzinárodné číslo na ktoré môžete zavolať.</a:t>
            </a:r>
          </a:p>
          <a:p>
            <a:pPr lvl="0"/>
            <a:r>
              <a:rPr lang="sk-SK" sz="1800" dirty="0" smtClean="0"/>
              <a:t>V prípade, že miniete aj posledné financie môžete sa obrátiť na </a:t>
            </a:r>
            <a:r>
              <a:rPr lang="sk-SK" sz="1800" b="1" dirty="0" smtClean="0"/>
              <a:t>Western </a:t>
            </a:r>
            <a:r>
              <a:rPr lang="sk-SK" sz="1800" b="1" dirty="0" err="1" smtClean="0"/>
              <a:t>union</a:t>
            </a:r>
            <a:r>
              <a:rPr lang="sk-SK" sz="1800" dirty="0" smtClean="0"/>
              <a:t>, ktorá za poplatok odošle peniaze, ktoré máte k dispozícií už o pár minút po odoslaní.  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864" r="6782"/>
          <a:stretch>
            <a:fillRect/>
          </a:stretch>
        </p:blipFill>
        <p:spPr bwMode="auto">
          <a:xfrm>
            <a:off x="3143208" y="1500174"/>
            <a:ext cx="600079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860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/>
              <a:t>Zdroje:</a:t>
            </a:r>
          </a:p>
          <a:p>
            <a:pPr>
              <a:buNone/>
            </a:pPr>
            <a:r>
              <a:rPr lang="sk-SK" sz="1700" u="sng" dirty="0" smtClean="0">
                <a:hlinkClick r:id="rId2"/>
              </a:rPr>
              <a:t>https://www.freeimages.com/</a:t>
            </a:r>
            <a:endParaRPr lang="sk-SK" sz="1700" dirty="0" smtClean="0"/>
          </a:p>
          <a:p>
            <a:pPr>
              <a:buNone/>
            </a:pPr>
            <a:r>
              <a:rPr lang="sk-SK" sz="1700" u="sng" dirty="0" smtClean="0">
                <a:hlinkClick r:id="rId3"/>
              </a:rPr>
              <a:t>http://campinmygarden.com/</a:t>
            </a:r>
            <a:endParaRPr lang="sk-SK" sz="1700" dirty="0" smtClean="0"/>
          </a:p>
          <a:p>
            <a:pPr>
              <a:buNone/>
            </a:pPr>
            <a:r>
              <a:rPr lang="sk-SK" sz="1700" u="sng" dirty="0" smtClean="0">
                <a:hlinkClick r:id="rId4"/>
              </a:rPr>
              <a:t>https://www.couchsurfing.com/</a:t>
            </a:r>
            <a:endParaRPr lang="sk-SK" sz="1700" dirty="0" smtClean="0"/>
          </a:p>
          <a:p>
            <a:pPr>
              <a:buNone/>
            </a:pPr>
            <a:r>
              <a:rPr lang="sk-SK" sz="1700" u="sng" dirty="0" smtClean="0">
                <a:hlinkClick r:id="rId5"/>
              </a:rPr>
              <a:t>https://www.google.sk/search?q=cit%C3%A1ty+o+cestovan%C3%AD&amp;source=lnms&amp;tbm=isch&amp;sa=X&amp;ved=0ahUKEwivgejW0ZXfAhWIWiwKHbOBBOsQ_AUIDigB&amp;biw=1517&amp;bih=641#imgrc=sg7tZxWC2weQ7M</a:t>
            </a:r>
            <a:r>
              <a:rPr lang="sk-SK" sz="1700" dirty="0" smtClean="0"/>
              <a:t>:</a:t>
            </a:r>
          </a:p>
          <a:p>
            <a:pPr>
              <a:buNone/>
            </a:pPr>
            <a:r>
              <a:rPr lang="sk-SK" sz="1700" dirty="0" smtClean="0">
                <a:hlinkClick r:id="rId6"/>
              </a:rPr>
              <a:t>https://www.mzv.sk/cestovanie_a_konzularne_info/oznamy_a_upozornenia_pred_cestovanim</a:t>
            </a:r>
            <a:r>
              <a:rPr lang="sk-SK" sz="1700" dirty="0" smtClean="0"/>
              <a:t> </a:t>
            </a:r>
            <a:endParaRPr lang="sk-SK" sz="1700" dirty="0"/>
          </a:p>
        </p:txBody>
      </p:sp>
      <p:pic>
        <p:nvPicPr>
          <p:cNvPr id="4" name="Obrázok 3" descr="VÃ½sledok vyhÄ¾adÃ¡vania obrÃ¡zkov pre dopyt citÃ¡ty o cestovanÃ­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13325"/>
          </a:xfrm>
        </p:spPr>
        <p:txBody>
          <a:bodyPr/>
          <a:lstStyle/>
          <a:p>
            <a:pPr lvl="1" algn="ctr">
              <a:buNone/>
            </a:pPr>
            <a:r>
              <a:rPr lang="sk-SK" dirty="0">
                <a:latin typeface="Comic Sans MS" pitchFamily="66" charset="0"/>
              </a:rPr>
              <a:t>Tento bedeker slúži pre </a:t>
            </a:r>
            <a:r>
              <a:rPr lang="sk-SK" dirty="0" smtClean="0">
                <a:latin typeface="Comic Sans MS" pitchFamily="66" charset="0"/>
              </a:rPr>
              <a:t>milovníkov cestovania </a:t>
            </a:r>
            <a:r>
              <a:rPr lang="sk-SK" dirty="0">
                <a:latin typeface="Comic Sans MS" pitchFamily="66" charset="0"/>
              </a:rPr>
              <a:t>a ľudí, ktorí chcú spoznávať </a:t>
            </a:r>
            <a:r>
              <a:rPr lang="sk-SK" dirty="0" smtClean="0">
                <a:latin typeface="Comic Sans MS" pitchFamily="66" charset="0"/>
              </a:rPr>
              <a:t>svet, </a:t>
            </a:r>
            <a:r>
              <a:rPr lang="sk-SK" dirty="0">
                <a:latin typeface="Comic Sans MS" pitchFamily="66" charset="0"/>
              </a:rPr>
              <a:t>ale aj pre tých, ktorí tvrdia, že k cestovaniu je potrebný veľký </a:t>
            </a:r>
            <a:r>
              <a:rPr lang="sk-SK" dirty="0" err="1">
                <a:latin typeface="Comic Sans MS" pitchFamily="66" charset="0"/>
              </a:rPr>
              <a:t>obnos</a:t>
            </a: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peňazí</a:t>
            </a:r>
            <a:r>
              <a:rPr lang="sk-SK" dirty="0">
                <a:latin typeface="Comic Sans MS" pitchFamily="66" charset="0"/>
              </a:rPr>
              <a:t>. </a:t>
            </a:r>
            <a:r>
              <a:rPr lang="sk-SK" dirty="0" smtClean="0">
                <a:latin typeface="Comic Sans MS" pitchFamily="66" charset="0"/>
              </a:rPr>
              <a:t>Nájdete </a:t>
            </a:r>
            <a:r>
              <a:rPr lang="sk-SK" dirty="0">
                <a:latin typeface="Comic Sans MS" pitchFamily="66" charset="0"/>
              </a:rPr>
              <a:t>v ňom informácie o bezpečnosti pri cestovaní na vlastnú päsť.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10-toro pre cestovateľa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sk-SK" dirty="0" smtClean="0"/>
              <a:t>Určiť aký si typ cestovateľa  (plánuješ alebo zabalíš veci a ideš).</a:t>
            </a:r>
          </a:p>
          <a:p>
            <a:pPr marL="514350" indent="-514350">
              <a:buAutoNum type="arabicPeriod"/>
            </a:pPr>
            <a:r>
              <a:rPr lang="sk-SK" dirty="0" smtClean="0"/>
              <a:t>Cieľ a očakávanie od cesty.</a:t>
            </a:r>
          </a:p>
          <a:p>
            <a:pPr marL="514350" indent="-514350">
              <a:buAutoNum type="arabicPeriod"/>
            </a:pPr>
            <a:r>
              <a:rPr lang="sk-SK" dirty="0" smtClean="0"/>
              <a:t>Určiť si destinácia a zistiť základné informácie o destinácii.</a:t>
            </a:r>
          </a:p>
          <a:p>
            <a:pPr marL="514350" indent="-514350">
              <a:buAutoNum type="arabicPeriod"/>
            </a:pPr>
            <a:r>
              <a:rPr lang="sk-SK" dirty="0" smtClean="0"/>
              <a:t>Stanoviť si termín a určiť vhodný čas.</a:t>
            </a:r>
          </a:p>
          <a:p>
            <a:pPr marL="514350" indent="-514350">
              <a:buAutoNum type="arabicPeriod"/>
            </a:pPr>
            <a:r>
              <a:rPr lang="sk-SK" dirty="0" smtClean="0"/>
              <a:t>Nájsť možnosti prepravy do cieľovej destinácie a porovnať ceny.</a:t>
            </a:r>
          </a:p>
          <a:p>
            <a:pPr marL="514350" indent="-514350">
              <a:buAutoNum type="arabicPeriod"/>
            </a:pPr>
            <a:r>
              <a:rPr lang="sk-SK" dirty="0" smtClean="0"/>
              <a:t>Hľadať možnosti ubytovania a stravovanie.</a:t>
            </a:r>
          </a:p>
          <a:p>
            <a:pPr marL="514350" indent="-514350">
              <a:buAutoNum type="arabicPeriod"/>
            </a:pPr>
            <a:r>
              <a:rPr lang="sk-SK" dirty="0" smtClean="0"/>
              <a:t>Zabezpečiť si poistenie. </a:t>
            </a:r>
          </a:p>
          <a:p>
            <a:pPr marL="514350" indent="-514350">
              <a:buAutoNum type="arabicPeriod"/>
            </a:pPr>
            <a:r>
              <a:rPr lang="sk-SK" dirty="0" smtClean="0"/>
              <a:t>Zameniť si peniaze a pozrieť hodnotu meny. </a:t>
            </a:r>
          </a:p>
          <a:p>
            <a:pPr marL="514350" indent="-514350">
              <a:buAutoNum type="arabicPeriod"/>
            </a:pPr>
            <a:r>
              <a:rPr lang="sk-SK" dirty="0" smtClean="0"/>
              <a:t>Zistiť si, čo v krajine môžete vidieť, zažiť a urobiť si mini program. </a:t>
            </a:r>
          </a:p>
          <a:p>
            <a:pPr marL="514350" indent="-514350">
              <a:buAutoNum type="arabicPeriod"/>
            </a:pPr>
            <a:r>
              <a:rPr lang="sk-SK" dirty="0" smtClean="0"/>
              <a:t>Stiahnuť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maps</a:t>
            </a:r>
            <a:r>
              <a:rPr lang="sk-SK" dirty="0" smtClean="0"/>
              <a:t> alebo inú aplikáciu.</a:t>
            </a:r>
          </a:p>
          <a:p>
            <a:pPr marL="514350" indent="-514350">
              <a:buNone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7488833" cy="39989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85097"/>
                <a:gridCol w="1925246"/>
                <a:gridCol w="1766599"/>
                <a:gridCol w="1611891"/>
              </a:tblGrid>
              <a:tr h="66873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CouchSurfing </a:t>
                      </a:r>
                      <a:endParaRPr lang="sk-SK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err="1" smtClean="0"/>
                        <a:t>Camp</a:t>
                      </a:r>
                      <a:r>
                        <a:rPr lang="sk-SK" sz="1200" baseline="0" dirty="0" smtClean="0"/>
                        <a:t> in my </a:t>
                      </a:r>
                      <a:r>
                        <a:rPr lang="sk-SK" sz="1200" baseline="0" dirty="0" err="1" smtClean="0"/>
                        <a:t>garden</a:t>
                      </a:r>
                      <a:endParaRPr lang="sk-SK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Booking</a:t>
                      </a:r>
                      <a:endParaRPr lang="sk-SK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err="1" smtClean="0"/>
                        <a:t>Airbnb</a:t>
                      </a:r>
                      <a:endParaRPr lang="sk-SK" sz="1200" b="1" dirty="0"/>
                    </a:p>
                  </a:txBody>
                  <a:tcPr anchor="ctr"/>
                </a:tc>
              </a:tr>
              <a:tr h="93622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zdarma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dirty="0" smtClean="0"/>
                        <a:t> za poplatok</a:t>
                      </a:r>
                      <a:r>
                        <a:rPr lang="sk-SK" sz="1200" baseline="0" dirty="0" smtClean="0"/>
                        <a:t> , z</a:t>
                      </a:r>
                      <a:r>
                        <a:rPr lang="sk-SK" sz="1200" dirty="0" smtClean="0"/>
                        <a:t>áleží od    typu ubytovania</a:t>
                      </a:r>
                    </a:p>
                    <a:p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za poplatok</a:t>
                      </a:r>
                      <a:r>
                        <a:rPr lang="sk-SK" sz="1200" baseline="0" dirty="0" smtClean="0"/>
                        <a:t> ,z</a:t>
                      </a:r>
                      <a:r>
                        <a:rPr lang="sk-SK" sz="1200" dirty="0" smtClean="0"/>
                        <a:t>áleží od typu ubytovania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z</a:t>
                      </a:r>
                      <a:r>
                        <a:rPr lang="sk-SK" sz="1200" dirty="0" smtClean="0"/>
                        <a:t>a poplatok</a:t>
                      </a:r>
                      <a:r>
                        <a:rPr lang="sk-SK" sz="1200" baseline="0" dirty="0" smtClean="0"/>
                        <a:t> , z</a:t>
                      </a:r>
                      <a:r>
                        <a:rPr lang="sk-SK" sz="1200" dirty="0" smtClean="0"/>
                        <a:t>áleží od typu ubytovania</a:t>
                      </a:r>
                    </a:p>
                    <a:p>
                      <a:endParaRPr lang="sk-SK" sz="1200" dirty="0"/>
                    </a:p>
                  </a:txBody>
                  <a:tcPr/>
                </a:tc>
              </a:tr>
              <a:tr h="93622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bývanie u domácich , vďaka ktorým spoznáte autentickú krajinu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</a:t>
                      </a:r>
                      <a:r>
                        <a:rPr lang="sk-SK" sz="1200" baseline="0" dirty="0" smtClean="0"/>
                        <a:t>bývanie s domácimi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zväčša ide o bývanie</a:t>
                      </a:r>
                      <a:r>
                        <a:rPr lang="sk-SK" sz="1200" baseline="0" dirty="0" smtClean="0"/>
                        <a:t> v hoteloch, penziónoch, chatách....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príležitostné bývanie s domácimi </a:t>
                      </a:r>
                      <a:endParaRPr lang="sk-SK" sz="1200" dirty="0"/>
                    </a:p>
                  </a:txBody>
                  <a:tcPr/>
                </a:tc>
              </a:tr>
              <a:tr h="6347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232 krajín sveta 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využívané najmä v  Amerike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70 krajín sveta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 najmä krajiny, kde sú hotely drahé</a:t>
                      </a:r>
                      <a:endParaRPr lang="sk-SK" sz="1200" dirty="0"/>
                    </a:p>
                  </a:txBody>
                  <a:tcPr/>
                </a:tc>
              </a:tr>
              <a:tr h="6347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</a:t>
                      </a:r>
                      <a:r>
                        <a:rPr lang="sk-SK" sz="1200" baseline="0" dirty="0" smtClean="0"/>
                        <a:t> ide iba o poskytnutie ubytovania, ostatné služby sú na rozhodnutí domáceho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ide o prenajatie záhrady a hygienických</a:t>
                      </a:r>
                      <a:r>
                        <a:rPr lang="sk-SK" sz="1200" baseline="0" dirty="0" smtClean="0"/>
                        <a:t> zariadení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ubytovanie, stravovanie a ostatné služby podľa kategórie a triedy</a:t>
                      </a:r>
                      <a:r>
                        <a:rPr lang="sk-SK" sz="1200" baseline="0" dirty="0" smtClean="0"/>
                        <a:t> ubytovacieho zaradenia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ubytovanie</a:t>
                      </a:r>
                      <a:r>
                        <a:rPr lang="sk-SK" sz="1200" baseline="0" dirty="0" smtClean="0"/>
                        <a:t> + raňajky </a:t>
                      </a:r>
                      <a:endParaRPr lang="sk-S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71472" y="35716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Porovnanie možností ubytovania </a:t>
            </a:r>
            <a:endParaRPr lang="sk-SK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itchFamily="66" charset="0"/>
              </a:rPr>
              <a:t>Porovnanie nízko nákladových leteckých spoločností </a:t>
            </a:r>
            <a:endParaRPr lang="sk-SK" sz="2800" b="1" dirty="0"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8072493" cy="34272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90831"/>
                <a:gridCol w="2690831"/>
                <a:gridCol w="2690831"/>
              </a:tblGrid>
              <a:tr h="395871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Ryanair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Wizzair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mtClean="0"/>
                        <a:t>easyJet</a:t>
                      </a:r>
                      <a:endParaRPr lang="sk-SK"/>
                    </a:p>
                  </a:txBody>
                  <a:tcPr/>
                </a:tc>
              </a:tr>
              <a:tr h="3958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Írska spoločnosť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Maďarsko -</a:t>
                      </a:r>
                      <a:r>
                        <a:rPr lang="sk-SK" sz="1200" baseline="0" dirty="0" smtClean="0"/>
                        <a:t> poľská</a:t>
                      </a:r>
                      <a:r>
                        <a:rPr lang="sk-SK" sz="1200" dirty="0" smtClean="0"/>
                        <a:t> spoločnosť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Britská spoločnosť </a:t>
                      </a:r>
                      <a:endParaRPr lang="sk-SK" sz="1200" dirty="0"/>
                    </a:p>
                  </a:txBody>
                  <a:tcPr/>
                </a:tc>
              </a:tr>
              <a:tr h="87850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len príručná batožinu s max.</a:t>
                      </a:r>
                      <a:r>
                        <a:rPr lang="sk-SK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rozmermi </a:t>
                      </a:r>
                      <a:r>
                        <a:rPr lang="sk-SK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40x20x25 cm a</a:t>
                      </a:r>
                      <a:r>
                        <a:rPr lang="sk-SK" sz="12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hmotnosťou do  10 kg </a:t>
                      </a:r>
                      <a:r>
                        <a:rPr lang="sk-SK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malá príručná batožina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jeden kus príručnej batožiny (zahrnutej v cene) s rozmermi </a:t>
                      </a:r>
                      <a:r>
                        <a:rPr lang="sk-SK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40x30x20 cm a hmotnosťou do 10kg</a:t>
                      </a:r>
                      <a:endParaRPr lang="sk-S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neexistuje žiadne obmedzenie hmotnosti, ale nutné je, aby ste ho mohli zdvihnúť do skrinky nad hlavou</a:t>
                      </a:r>
                      <a:endParaRPr lang="sk-SK" sz="1200" dirty="0"/>
                    </a:p>
                  </a:txBody>
                  <a:tcPr/>
                </a:tc>
              </a:tr>
              <a:tr h="6832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za registrovanú batožinu</a:t>
                      </a:r>
                      <a:r>
                        <a:rPr lang="sk-SK" sz="1200" baseline="0" dirty="0" smtClean="0"/>
                        <a:t> si každý musí priplatiť, cena závisí od destinácie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za registrovanú batožinu</a:t>
                      </a:r>
                      <a:r>
                        <a:rPr lang="sk-SK" sz="1200" baseline="0" dirty="0" smtClean="0"/>
                        <a:t> si každý musí priplatiť, cena závisí od destinácie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dirty="0" smtClean="0"/>
                        <a:t> za registrovanú batožinu</a:t>
                      </a:r>
                      <a:r>
                        <a:rPr lang="sk-SK" sz="1200" baseline="0" dirty="0" smtClean="0"/>
                        <a:t> si každý musí priplatiť, cena závisí od destinácie </a:t>
                      </a:r>
                      <a:endParaRPr lang="sk-SK" sz="1200" dirty="0" smtClean="0"/>
                    </a:p>
                  </a:txBody>
                  <a:tcPr/>
                </a:tc>
              </a:tr>
              <a:tr h="107373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pred odletom sa odporúča urobiť online </a:t>
                      </a:r>
                      <a:r>
                        <a:rPr lang="sk-SK" sz="1200" dirty="0" err="1" smtClean="0"/>
                        <a:t>check-in</a:t>
                      </a:r>
                      <a:r>
                        <a:rPr lang="sk-SK" sz="120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má vlastnú aplikáciu, ktorá vám rýchlo a bezplatne umožňuje online </a:t>
                      </a:r>
                      <a:r>
                        <a:rPr lang="sk-SK" sz="1200" baseline="0" dirty="0" err="1" smtClean="0"/>
                        <a:t>check-in</a:t>
                      </a:r>
                      <a:r>
                        <a:rPr lang="sk-SK" sz="1200" baseline="0" dirty="0" smtClean="0"/>
                        <a:t>),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</a:t>
                      </a:r>
                      <a:r>
                        <a:rPr lang="sk-SK" sz="1200" b="1" baseline="0" dirty="0" smtClean="0"/>
                        <a:t>za </a:t>
                      </a:r>
                      <a:r>
                        <a:rPr lang="sk-SK" sz="1200" b="1" baseline="0" dirty="0" err="1" smtClean="0"/>
                        <a:t>check</a:t>
                      </a:r>
                      <a:r>
                        <a:rPr lang="sk-SK" sz="1200" b="1" baseline="0" dirty="0" smtClean="0"/>
                        <a:t>–in na letisku sa platí</a:t>
                      </a:r>
                      <a:endParaRPr lang="sk-SK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pred odletom sa odporúča urobiť online </a:t>
                      </a:r>
                      <a:r>
                        <a:rPr lang="sk-SK" sz="1200" dirty="0" err="1" smtClean="0"/>
                        <a:t>check-in</a:t>
                      </a:r>
                      <a:r>
                        <a:rPr lang="sk-SK" sz="1200" dirty="0" smtClean="0"/>
                        <a:t>, poskytujú informačnú  telefonickú službu.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m</a:t>
                      </a:r>
                      <a:r>
                        <a:rPr lang="sk-SK" sz="1200" dirty="0" smtClean="0"/>
                        <a:t>á vlastnú aplikáciu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dirty="0" smtClean="0"/>
                        <a:t> pred odletom sa odporúča urobiť </a:t>
                      </a:r>
                      <a:r>
                        <a:rPr lang="sk-SK" sz="1200" dirty="0" err="1" smtClean="0"/>
                        <a:t>online</a:t>
                      </a:r>
                      <a:r>
                        <a:rPr lang="sk-SK" sz="1200" dirty="0" smtClean="0"/>
                        <a:t> </a:t>
                      </a:r>
                      <a:r>
                        <a:rPr lang="sk-SK" sz="1200" dirty="0" err="1" smtClean="0"/>
                        <a:t>check-in</a:t>
                      </a:r>
                      <a:r>
                        <a:rPr lang="sk-SK" sz="12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baseline="0" dirty="0" smtClean="0"/>
                        <a:t> m</a:t>
                      </a:r>
                      <a:r>
                        <a:rPr lang="sk-SK" sz="1200" dirty="0" smtClean="0"/>
                        <a:t>á vlastnú aplikáciu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sk-SK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itchFamily="66" charset="0"/>
              </a:rPr>
              <a:t>Porovnanie cestovného poistenia 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6" name="Zástupný symbol obsahu 5" descr="poistenie porovnávani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863561"/>
            <a:ext cx="6286544" cy="2994439"/>
          </a:xfrm>
        </p:spPr>
      </p:pic>
      <p:pic>
        <p:nvPicPr>
          <p:cNvPr id="7" name="Obrázok 6" descr="poistenie porovnáva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785794"/>
            <a:ext cx="614366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tenkyryanair.sk/wp-content/uploads/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06470" cy="2928934"/>
          </a:xfrm>
          <a:prstGeom prst="rect">
            <a:avLst/>
          </a:prstGeom>
          <a:noFill/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86116" y="-142900"/>
            <a:ext cx="6072230" cy="3357586"/>
          </a:xfrm>
          <a:prstGeom prst="rect">
            <a:avLst/>
          </a:prstGeom>
          <a:noFill/>
        </p:spPr>
      </p:pic>
      <p:pic>
        <p:nvPicPr>
          <p:cNvPr id="6" name="Obrázok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786058"/>
            <a:ext cx="5138739" cy="4071942"/>
          </a:xfrm>
          <a:prstGeom prst="rect">
            <a:avLst/>
          </a:prstGeom>
          <a:noFill/>
        </p:spPr>
      </p:pic>
      <p:pic>
        <p:nvPicPr>
          <p:cNvPr id="7" name="Obrázok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464343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easy jet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18" t="9302"/>
          <a:stretch>
            <a:fillRect/>
          </a:stretch>
        </p:blipFill>
        <p:spPr>
          <a:xfrm>
            <a:off x="0" y="3702094"/>
            <a:ext cx="9144000" cy="3155906"/>
          </a:xfrm>
        </p:spPr>
      </p:pic>
      <p:pic>
        <p:nvPicPr>
          <p:cNvPr id="6" name="Obrázok 5" descr="easy j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easy jet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66233"/>
            <a:ext cx="5286412" cy="4491767"/>
          </a:xfrm>
        </p:spPr>
      </p:pic>
      <p:pic>
        <p:nvPicPr>
          <p:cNvPr id="5" name="Obrázok 4" descr="easy jet 4.png"/>
          <p:cNvPicPr>
            <a:picLocks noChangeAspect="1"/>
          </p:cNvPicPr>
          <p:nvPr/>
        </p:nvPicPr>
        <p:blipFill>
          <a:blip r:embed="rId3" cstate="print"/>
          <a:srcRect t="13515"/>
          <a:stretch>
            <a:fillRect/>
          </a:stretch>
        </p:blipFill>
        <p:spPr>
          <a:xfrm>
            <a:off x="0" y="0"/>
            <a:ext cx="5786446" cy="2285968"/>
          </a:xfrm>
          <a:prstGeom prst="rect">
            <a:avLst/>
          </a:prstGeom>
        </p:spPr>
      </p:pic>
      <p:pic>
        <p:nvPicPr>
          <p:cNvPr id="18434" name="Picture 2" descr="VÃ½sledok vyhÄ¾adÃ¡vania obrÃ¡zkov pre dopyt easyj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968" y="0"/>
            <a:ext cx="3554032" cy="2500306"/>
          </a:xfrm>
          <a:prstGeom prst="rect">
            <a:avLst/>
          </a:prstGeom>
          <a:noFill/>
        </p:spPr>
      </p:pic>
      <p:pic>
        <p:nvPicPr>
          <p:cNvPr id="18436" name="Picture 4" descr="VÃ½sledok vyhÄ¾adÃ¡vania obrÃ¡zkov pre dopyt easyj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71744"/>
            <a:ext cx="350043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431</Words>
  <Application>Microsoft Office PowerPoint</Application>
  <PresentationFormat>Prezentácia na obrazovke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Snímka 1</vt:lpstr>
      <vt:lpstr>Snímka 2</vt:lpstr>
      <vt:lpstr>10-toro pre cestovateľa</vt:lpstr>
      <vt:lpstr>Snímka 4</vt:lpstr>
      <vt:lpstr>Porovnanie nízko nákladových leteckých spoločností </vt:lpstr>
      <vt:lpstr>Porovnanie cestovného poistenia </vt:lpstr>
      <vt:lpstr>Snímka 7</vt:lpstr>
      <vt:lpstr>Snímka 8</vt:lpstr>
      <vt:lpstr>Snímka 9</vt:lpstr>
      <vt:lpstr>Odporúčané destinácie z ministerstva  </vt:lpstr>
      <vt:lpstr> Načo nezabudnúť pred odchodom ? </vt:lpstr>
      <vt:lpstr>  Si v zahraničí a potrebuješ pomoc?  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spravca</dc:creator>
  <cp:lastModifiedBy>KabinetNEJ</cp:lastModifiedBy>
  <cp:revision>50</cp:revision>
  <dcterms:created xsi:type="dcterms:W3CDTF">2019-01-25T12:55:14Z</dcterms:created>
  <dcterms:modified xsi:type="dcterms:W3CDTF">2019-03-01T11:25:11Z</dcterms:modified>
</cp:coreProperties>
</file>